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0" r:id="rId3"/>
    <p:sldId id="259" r:id="rId4"/>
    <p:sldId id="258" r:id="rId5"/>
    <p:sldId id="263" r:id="rId6"/>
    <p:sldId id="279" r:id="rId7"/>
    <p:sldId id="264" r:id="rId8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B94C0E-0455-4573-8335-ACD508972337}">
          <p14:sldIdLst>
            <p14:sldId id="261"/>
            <p14:sldId id="260"/>
          </p14:sldIdLst>
        </p14:section>
        <p14:section name="Servicios Municipales" id="{EF45BE6A-69B7-4151-B62E-DE497391B013}">
          <p14:sldIdLst>
            <p14:sldId id="259"/>
            <p14:sldId id="258"/>
            <p14:sldId id="263"/>
          </p14:sldIdLst>
        </p14:section>
        <p14:section name="Reuniones Ordinarias y Extraordinarias" id="{D33D40A8-5896-4C76-8927-6D493DBB59C7}">
          <p14:sldIdLst>
            <p14:sldId id="279"/>
            <p14:sldId id="264"/>
          </p14:sldIdLst>
        </p14:section>
        <p14:section name="Boletín Informativo mes anterior" id="{4546CF6D-BE69-44E0-A221-4646D76E31EE}">
          <p14:sldIdLst/>
        </p14:section>
        <p14:section name="Noticias e Informaciones de Interés Municipal" id="{B821AB0C-C9A7-459D-BE07-AA03DC0E576B}">
          <p14:sldIdLst/>
        </p14:section>
        <p14:section name="Otras Informaciones Destacadas y Notificaciones" id="{B951BBBB-E2C5-4CB7-BCB3-0A0BBFDD8AE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E8F"/>
    <a:srgbClr val="2F20F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44F0F-141B-407B-AE06-B82493623C24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B52D-0FC5-460E-874F-ADA3EDF3CAA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888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637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706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611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4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160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t="7169" b="1"/>
          <a:stretch/>
        </p:blipFill>
        <p:spPr>
          <a:xfrm>
            <a:off x="0" y="0"/>
            <a:ext cx="12193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9"/>
                    </a14:imgEffect>
                  </a14:imgLayer>
                </a14:imgProps>
              </a:ext>
            </a:extLst>
          </a:blip>
          <a:srcRect t="7169" b="1"/>
          <a:stretch/>
        </p:blipFill>
        <p:spPr>
          <a:xfrm>
            <a:off x="0" y="0"/>
            <a:ext cx="12193051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48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542" y="125486"/>
            <a:ext cx="10932258" cy="641342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823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777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8984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753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091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32AE-5A8A-4BA9-BB6B-2F760254353F}" type="datetimeFigureOut">
              <a:rPr lang="es-DO" smtClean="0"/>
              <a:t>6/6/2024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0027-DB13-44A8-B38F-B4158C3667A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1007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3000" advTm="13000">
        <p:fade/>
      </p:transition>
    </mc:Choice>
    <mc:Fallback xmlns="">
      <p:transition spd="slow" advTm="1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 </a:t>
            </a:r>
            <a:br>
              <a:rPr lang="es-DO" dirty="0"/>
            </a:br>
            <a:endParaRPr lang="es-D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/>
          <a:stretch/>
        </p:blipFill>
        <p:spPr>
          <a:xfrm>
            <a:off x="431533" y="311470"/>
            <a:ext cx="11696523" cy="65766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8" y="311470"/>
            <a:ext cx="10656872" cy="65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:fade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801" r="13077" b="-1"/>
          <a:stretch/>
        </p:blipFill>
        <p:spPr>
          <a:xfrm>
            <a:off x="5106573" y="0"/>
            <a:ext cx="7085427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801" r="13077" b="-1"/>
          <a:stretch/>
        </p:blipFill>
        <p:spPr>
          <a:xfrm>
            <a:off x="0" y="0"/>
            <a:ext cx="5106573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95778" y="1074509"/>
            <a:ext cx="61944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6000" b="1" spc="-150" dirty="0">
                <a:solidFill>
                  <a:srgbClr val="0B2E8F"/>
                </a:solidFill>
                <a:latin typeface="Gill Sans MT" panose="020B0502020104020203" pitchFamily="34" charset="0"/>
              </a:rPr>
              <a:t>SERVICIOS QUE OFRECEMOS </a:t>
            </a:r>
          </a:p>
          <a:p>
            <a:pPr algn="ctr"/>
            <a:r>
              <a:rPr lang="es-DO" sz="6000" b="1" spc="-150" dirty="0">
                <a:solidFill>
                  <a:srgbClr val="0B2E8F"/>
                </a:solidFill>
                <a:latin typeface="Gill Sans MT" panose="020B0502020104020203" pitchFamily="34" charset="0"/>
              </a:rPr>
              <a:t>EN NUESTRA </a:t>
            </a:r>
          </a:p>
          <a:p>
            <a:pPr algn="ctr"/>
            <a:r>
              <a:rPr lang="es-DO" sz="6000" b="1" spc="-150" dirty="0">
                <a:solidFill>
                  <a:srgbClr val="0B2E8F"/>
                </a:solidFill>
                <a:latin typeface="Gill Sans MT" panose="020B0502020104020203" pitchFamily="34" charset="0"/>
              </a:rPr>
              <a:t>OFICINA MUNICIPAL</a:t>
            </a:r>
          </a:p>
        </p:txBody>
      </p:sp>
    </p:spTree>
    <p:extLst>
      <p:ext uri="{BB962C8B-B14F-4D97-AF65-F5344CB8AC3E}">
        <p14:creationId xmlns:p14="http://schemas.microsoft.com/office/powerpoint/2010/main" val="40680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951614" y="2380504"/>
            <a:ext cx="84645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200" b="1" spc="-150">
                <a:solidFill>
                  <a:srgbClr val="0B2E8F"/>
                </a:solidFill>
                <a:latin typeface="Gill Sans MT" panose="020B0502020104020203" pitchFamily="34" charset="0"/>
              </a:defRPr>
            </a:lvl1pPr>
          </a:lstStyle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800" spc="300" dirty="0"/>
              <a:t>Actas de Defunciones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800" spc="300" dirty="0"/>
              <a:t>Declaraciones Tardías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800" spc="300" dirty="0"/>
              <a:t>Mudanzas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800" spc="300" dirty="0"/>
              <a:t>Instalaciones Eléctricas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800" spc="300" dirty="0"/>
              <a:t>Transportes de Animales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800" spc="300" dirty="0"/>
              <a:t>Permiso de Construcción de Nichos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800" spc="300" dirty="0"/>
              <a:t>Permiso de Eventos Públicos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800" spc="300" dirty="0"/>
              <a:t>Registro de Venta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800" spc="300" dirty="0"/>
              <a:t>Certificaciones de Nacimiento</a:t>
            </a:r>
          </a:p>
        </p:txBody>
      </p:sp>
      <p:pic>
        <p:nvPicPr>
          <p:cNvPr id="5122" name="Picture 2" descr="Computer Icons PNG, Clipart, Area, Award, Brand, Certificado, Circle Free  PNG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67" y1="81124" x2="73267" y2="81124"/>
                        <a14:foregroundMark x1="37129" y1="77510" x2="37129" y2="77510"/>
                        <a14:foregroundMark x1="45050" y1="65462" x2="45050" y2="65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55" y="3179800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0" y="0"/>
            <a:ext cx="12192000" cy="1814732"/>
          </a:xfrm>
          <a:prstGeom prst="rect">
            <a:avLst/>
          </a:prstGeom>
          <a:solidFill>
            <a:srgbClr val="0B2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0" name="CuadroTexto 9"/>
          <p:cNvSpPr txBox="1"/>
          <p:nvPr/>
        </p:nvSpPr>
        <p:spPr>
          <a:xfrm>
            <a:off x="2265963" y="763414"/>
            <a:ext cx="8464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1" spc="3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SERVICIOS MUNICIPALES: Certificaciones</a:t>
            </a:r>
            <a:endParaRPr lang="es-DO" sz="2800" b="1" spc="3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02191" y="36087"/>
            <a:ext cx="959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ALCALDIA MUNICIPAL PARAÍSO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392702" cy="1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fade/>
      </p:transition>
    </mc:Choice>
    <mc:Fallback xmlns=""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12192000" cy="1814732"/>
          </a:xfrm>
          <a:prstGeom prst="rect">
            <a:avLst/>
          </a:prstGeom>
          <a:solidFill>
            <a:srgbClr val="0B2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" name="CuadroTexto 3"/>
          <p:cNvSpPr txBox="1"/>
          <p:nvPr/>
        </p:nvSpPr>
        <p:spPr>
          <a:xfrm>
            <a:off x="2265963" y="763414"/>
            <a:ext cx="8464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1" spc="3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SERVICIOS MUNICIPALES: Planeamiento Urbano</a:t>
            </a:r>
            <a:endParaRPr lang="es-DO" sz="2800" b="1" spc="3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02191" y="36087"/>
            <a:ext cx="959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ALCALDIA MUNICIPAL PARAÍSO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66288" y="2011240"/>
            <a:ext cx="574511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200" b="1" spc="-150">
                <a:solidFill>
                  <a:srgbClr val="0B2E8F"/>
                </a:solidFill>
                <a:latin typeface="Gill Sans MT" panose="020B0502020104020203" pitchFamily="34" charset="0"/>
              </a:defRPr>
            </a:lvl1pPr>
          </a:lstStyle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Análisis y evolución de Anteproyectos y Proyectos.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Elaboración de Presupuestos.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Elaboración de Planos.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Supervisión de Obras Municipales.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Permisos para colocación  de Casetas y Carritos de Venta de Comida.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Permiso para colocación letreros.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Permisos para Poda y Corte de Árboles en zona urbana.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Carta de No Objeción para, para la Poda y Cortes de árboles fuera de la Zona Urbana.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911403" y="1994622"/>
            <a:ext cx="607255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200" b="1" spc="-150">
                <a:solidFill>
                  <a:srgbClr val="0B2E8F"/>
                </a:solidFill>
                <a:latin typeface="Gill Sans MT" panose="020B0502020104020203" pitchFamily="34" charset="0"/>
              </a:defRPr>
            </a:lvl1pPr>
          </a:lstStyle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Cartas de no Objeción para Construcción.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Asistencia técnica a la Fiscalía Municipal, para conflictos de Linderos. 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Permisos para roturas de calles contenes y aceras.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Permisos para cierres de Calles y realización de actividad espacios públicos.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Emisión de Cartas de Ruta.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Permiso para realización de peajes.</a:t>
            </a:r>
          </a:p>
          <a:p>
            <a:pPr marL="457200" indent="-457200" algn="l">
              <a:buFont typeface="Gill Sans MT" panose="020B0502020104020203" pitchFamily="34" charset="0"/>
              <a:buChar char="◊"/>
            </a:pPr>
            <a:r>
              <a:rPr lang="es-DO" sz="2300" spc="0" dirty="0">
                <a:solidFill>
                  <a:srgbClr val="002060"/>
                </a:solidFill>
              </a:rPr>
              <a:t>Cálculos para el cobro de los Impuestos de los Permisos de Construcción.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392702" cy="1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000">
        <p:fade/>
      </p:transition>
    </mc:Choice>
    <mc:Fallback xmlns="">
      <p:transition spd="slow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801" r="13077" b="-1"/>
          <a:stretch/>
        </p:blipFill>
        <p:spPr>
          <a:xfrm>
            <a:off x="5106573" y="0"/>
            <a:ext cx="7085427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29310" y="1435118"/>
            <a:ext cx="66399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6000" b="1" spc="-150" dirty="0">
                <a:solidFill>
                  <a:srgbClr val="0B2E8F"/>
                </a:solidFill>
                <a:latin typeface="Gill Sans MT" panose="020B0502020104020203" pitchFamily="34" charset="0"/>
              </a:rPr>
              <a:t>Reuniones y Ordinarias y Extraordinarias del Concejo Municipal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39" y="2231868"/>
            <a:ext cx="3738088" cy="43798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5" y="94893"/>
            <a:ext cx="898075" cy="11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:fade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12192000" cy="1994448"/>
          </a:xfrm>
          <a:prstGeom prst="rect">
            <a:avLst/>
          </a:prstGeom>
          <a:solidFill>
            <a:srgbClr val="0B2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" name="CuadroTexto 3"/>
          <p:cNvSpPr txBox="1"/>
          <p:nvPr/>
        </p:nvSpPr>
        <p:spPr>
          <a:xfrm>
            <a:off x="2305640" y="1104173"/>
            <a:ext cx="846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200" b="1" spc="6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REUNIONES DE CONCEJO</a:t>
            </a:r>
            <a:endParaRPr lang="es-DO" sz="3200" b="1" spc="6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41869" y="282782"/>
            <a:ext cx="9592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8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ALCALDIA MUNICIPAL PARAÍSO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863729" y="4573697"/>
            <a:ext cx="846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200" b="1" spc="-150">
                <a:solidFill>
                  <a:srgbClr val="0B2E8F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s-DO" sz="36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 29 de Junio 2024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863728" y="3108253"/>
            <a:ext cx="846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200" b="1" spc="600" dirty="0">
                <a:solidFill>
                  <a:srgbClr val="0B2E8F"/>
                </a:solidFill>
                <a:latin typeface="Gill Sans MT" panose="020B0502020104020203" pitchFamily="34" charset="0"/>
              </a:rPr>
              <a:t>Próxima Reunión Ordinaria</a:t>
            </a:r>
            <a:endParaRPr lang="es-DO" sz="3200" b="1" spc="600" dirty="0">
              <a:solidFill>
                <a:srgbClr val="0B2E8F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3" y="0"/>
            <a:ext cx="1534533" cy="20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:fade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16167</TotalTime>
  <Words>205</Words>
  <Application>Microsoft Office PowerPoint</Application>
  <PresentationFormat>Panorámica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Montserrat</vt:lpstr>
      <vt:lpstr>Times New Roman</vt:lpstr>
      <vt:lpstr>Tema de Office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user name</cp:lastModifiedBy>
  <cp:revision>83</cp:revision>
  <dcterms:created xsi:type="dcterms:W3CDTF">2021-07-17T00:21:43Z</dcterms:created>
  <dcterms:modified xsi:type="dcterms:W3CDTF">2024-06-06T13:54:01Z</dcterms:modified>
</cp:coreProperties>
</file>